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58" r:id="rId7"/>
    <p:sldId id="264" r:id="rId8"/>
    <p:sldId id="259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3EDDB-0F13-93ED-B29F-65B06F524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F82B70-485D-A6C3-C10F-6E249E6B5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32FDF5-7FB5-22C4-6E32-AC7A04C5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4C70B3-6FCD-E286-989E-DE5A4B68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0082B5-199E-5BCA-6B22-05FD6A02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7FB4D-BC62-CBF4-CF3B-B76E7B26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2E7C6D-E22E-E5B7-C58C-13526745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91EF7D-3E84-5526-C455-96DA7341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E11D8E-3ED3-7DEB-9904-839E4DE2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2F0B9E-CBF9-C82D-1DF5-CA62892E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0F2452-CE7B-F93D-8FCC-193CD7F02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9E28A2-AAA8-5C1B-C36B-84825063F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5A333-ADBD-A544-32E5-16F2CAC8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D7FB2E-0A6B-2000-E274-1C6F02B2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344CE1-24C3-4A13-EDB3-B833C37D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8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09C63-9F59-328A-6BDC-2C3A3720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F6D56-42E9-7BE2-8EE3-CD2E9AECA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D1B0C8-3880-B2F0-13E1-ACBE971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99CFBA-11D4-7D9F-AD86-9206E5CC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968BD6-1B14-838D-BB8E-2429CAD5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68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86F0D-D5EA-A85F-6C6D-7D6C102F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24E936-EF3E-4FC7-FB40-9FA83A9A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DCC123-EA79-07E5-E1FB-8B4F89CB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BA3F78-F2B8-2929-016D-7867CDA1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1EF220-70E4-A175-3170-2B3C902D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9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22BCF-24D0-AA99-F062-24E48B0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2279C6-47DD-BD86-89B3-5DDB3C299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9F27AB-4385-754B-626F-2B0F247CB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37AF64-03C3-0306-AF70-D0E57471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E0E99-186A-491F-A4E6-D5E83B1E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E38D70-048E-ADED-AF89-34EEAD1B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80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EA754-EB70-A1FB-A33C-A42257C6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FED32E-E3AB-2CDF-83A4-E9FD22C4B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345F43-3706-F1E6-B18A-5E3092F38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91ED03-BAAE-404E-4BAD-9AF184796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0F8FB9-3305-20E9-C7D1-E917BF575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121BCD-6C88-66F3-EF0A-FBB1800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5D2102-EC60-F799-4ABA-7465B8D1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692457-E11C-BFCE-635C-B40A481E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8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425BD-D511-7FA6-03DF-5F0685D1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011316-B990-31B2-4CBF-E0186475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BDE1F8-6BD0-F753-90B5-3796649F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451726-52D8-D311-C6FC-BD9B7C1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43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15C173-47F7-6C93-BCFC-DD8A0022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0B8743A-AED5-5CEF-3ED1-4EED1D22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CEF62-B775-CC91-42AE-D21544F7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6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507E0-2054-84D3-77E1-AEE57DBF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57AFA8-36A8-5512-23FA-94A6585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6CFF05-9915-E08A-0F22-CF33DA39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D25960-BB89-9250-7435-73ACFEA8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890BC9-185C-102B-7F4A-A3C45573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021CF6-2830-15DF-869B-3E3E8E5C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77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DAA15-0D01-A29A-2D0B-1F0839E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1F35FF-D338-1701-0225-240B1FF3F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76511A-1F4C-3EF8-09C1-6E583095F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E38DD-509B-543D-045A-5D97DB36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C7D76F-82BA-1B1E-6961-DC45A39A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C6AF72-82BD-2B55-3F1E-530E8867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0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2ED28E-E74C-0CD9-0083-776A24D8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30032C-9921-CD8C-EB33-86C22EF2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ED009A-6F3E-7571-7DBA-F0F6B65C5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83C27-F4B3-48F9-AE9A-1FDAE035D1FA}" type="datetimeFigureOut">
              <a:rPr lang="zh-TW" altLang="en-US" smtClean="0"/>
              <a:t>2022/06/17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97AD7-FDAA-CA6D-2861-5A397BEAC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09A45D-069C-5F69-34F4-6F04900B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22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4214369/how-to-convert-qstring-to-stdstring" TargetMode="External"/><Relationship Id="rId3" Type="http://schemas.openxmlformats.org/officeDocument/2006/relationships/image" Target="../media/image13.jpeg"/><Relationship Id="rId7" Type="http://schemas.openxmlformats.org/officeDocument/2006/relationships/hyperlink" Target="https://github.com/ArashPartow/exprtk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customplot.com/" TargetMode="External"/><Relationship Id="rId5" Type="http://schemas.openxmlformats.org/officeDocument/2006/relationships/hyperlink" Target="https://doc.qt.io/" TargetMode="External"/><Relationship Id="rId4" Type="http://schemas.openxmlformats.org/officeDocument/2006/relationships/hyperlink" Target="https://en.wikipedia.org/wiki/Shunting_yard_algorithm" TargetMode="External"/><Relationship Id="rId9" Type="http://schemas.openxmlformats.org/officeDocument/2006/relationships/hyperlink" Target="https://stackoverflow.com/questions/570669/checking-if-a-double-or-float-is-nan-in-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github.com/ArashPartow/exprt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海底建築物">
            <a:extLst>
              <a:ext uri="{FF2B5EF4-FFF2-40B4-BE49-F238E27FC236}">
                <a16:creationId xmlns:a16="http://schemas.microsoft.com/office/drawing/2014/main" id="{F5B6CA12-066E-1A0C-1169-CD13FB7D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401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圖片 7" descr="海底建築物">
            <a:extLst>
              <a:ext uri="{FF2B5EF4-FFF2-40B4-BE49-F238E27FC236}">
                <a16:creationId xmlns:a16="http://schemas.microsoft.com/office/drawing/2014/main" id="{639DC038-D501-3473-60E7-87566722A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4010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49268E-F9FC-A773-387E-5B8071124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573083"/>
            <a:ext cx="3618284" cy="1711834"/>
          </a:xfrm>
          <a:noFill/>
        </p:spPr>
        <p:txBody>
          <a:bodyPr anchor="ctr">
            <a:normAutofit/>
          </a:bodyPr>
          <a:lstStyle/>
          <a:p>
            <a: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  <a:t>Project3</a:t>
            </a:r>
            <a:b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  <a:t>Equation Drawing</a:t>
            </a:r>
            <a:br>
              <a:rPr lang="en-US" altLang="zh-TW" sz="280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br>
              <a:rPr lang="en-US" altLang="zh-TW" sz="140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r>
              <a:rPr lang="en-US" altLang="zh-TW" sz="2400" dirty="0">
                <a:solidFill>
                  <a:srgbClr val="080808"/>
                </a:solidFill>
                <a:latin typeface="Gabriola" panose="04040605051002020D02" pitchFamily="82" charset="0"/>
              </a:rPr>
              <a:t>Team24 B11032003</a:t>
            </a:r>
            <a:r>
              <a:rPr lang="zh-TW" altLang="en-US" sz="2400" dirty="0">
                <a:solidFill>
                  <a:srgbClr val="080808"/>
                </a:solidFill>
                <a:latin typeface="Gabriola" panose="04040605051002020D02" pitchFamily="82" charset="0"/>
              </a:rPr>
              <a:t> </a:t>
            </a:r>
            <a:r>
              <a:rPr lang="zh-TW" altLang="en-US" sz="1600" dirty="0">
                <a:solidFill>
                  <a:srgbClr val="080808"/>
                </a:solidFill>
                <a:latin typeface="華康儷細黑" panose="020B0309000000000000" pitchFamily="49" charset="-120"/>
                <a:ea typeface="華康儷細黑" panose="020B0309000000000000" pitchFamily="49" charset="-120"/>
              </a:rPr>
              <a:t>李昶昇</a:t>
            </a:r>
          </a:p>
        </p:txBody>
      </p:sp>
    </p:spTree>
    <p:extLst>
      <p:ext uri="{BB962C8B-B14F-4D97-AF65-F5344CB8AC3E}">
        <p14:creationId xmlns:p14="http://schemas.microsoft.com/office/powerpoint/2010/main" val="344567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彩虹色油漆滾筒">
            <a:extLst>
              <a:ext uri="{FF2B5EF4-FFF2-40B4-BE49-F238E27FC236}">
                <a16:creationId xmlns:a16="http://schemas.microsoft.com/office/drawing/2014/main" id="{86BF5463-F5C4-12F3-72D3-801D6FF3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88" r="41297" b="1"/>
          <a:stretch/>
        </p:blipFill>
        <p:spPr>
          <a:xfrm>
            <a:off x="5217459" y="0"/>
            <a:ext cx="6974541" cy="6868684"/>
          </a:xfrm>
          <a:prstGeom prst="rect">
            <a:avLst/>
          </a:prstGeom>
        </p:spPr>
      </p:pic>
      <p:pic>
        <p:nvPicPr>
          <p:cNvPr id="13" name="圖片 12" descr="彩虹色油漆滾筒">
            <a:extLst>
              <a:ext uri="{FF2B5EF4-FFF2-40B4-BE49-F238E27FC236}">
                <a16:creationId xmlns:a16="http://schemas.microsoft.com/office/drawing/2014/main" id="{068E32A5-41F5-E835-0186-850392F03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80" r="82947" b="45957"/>
          <a:stretch/>
        </p:blipFill>
        <p:spPr>
          <a:xfrm>
            <a:off x="0" y="0"/>
            <a:ext cx="5217459" cy="686868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3A18913-0C00-15A8-21C7-87FA40D8AA3F}"/>
              </a:ext>
            </a:extLst>
          </p:cNvPr>
          <p:cNvSpPr txBox="1"/>
          <p:nvPr/>
        </p:nvSpPr>
        <p:spPr>
          <a:xfrm>
            <a:off x="818746" y="520872"/>
            <a:ext cx="55999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Algorithm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演算法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核心概念是調車場演算法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(Shunting yard algorithm)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，一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個由荷蘭圖靈獎得主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Dijkstra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提出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的演算法，用於將一般平常人們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使用的中綴表達式轉成逆波蘭表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達式，可以將其演算法視作一種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Postorder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Traversal(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即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left-	right-root)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。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在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project 1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大數計算機時，我也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有使用調車場演算法達成數字與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符號間的運算。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030" name="Picture 6" descr="ShuntingYard | Anthony Cathers | Professional Portfolio">
            <a:extLst>
              <a:ext uri="{FF2B5EF4-FFF2-40B4-BE49-F238E27FC236}">
                <a16:creationId xmlns:a16="http://schemas.microsoft.com/office/drawing/2014/main" id="{1B1F8B91-90B9-135D-BF7C-A5E2DAFD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67" y="1520431"/>
            <a:ext cx="4198964" cy="293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2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彩虹色油漆滾筒">
            <a:extLst>
              <a:ext uri="{FF2B5EF4-FFF2-40B4-BE49-F238E27FC236}">
                <a16:creationId xmlns:a16="http://schemas.microsoft.com/office/drawing/2014/main" id="{86BF5463-F5C4-12F3-72D3-801D6FF3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88" r="41297" b="1"/>
          <a:stretch/>
        </p:blipFill>
        <p:spPr>
          <a:xfrm>
            <a:off x="5218252" y="0"/>
            <a:ext cx="6974541" cy="6868684"/>
          </a:xfrm>
          <a:prstGeom prst="rect">
            <a:avLst/>
          </a:prstGeom>
        </p:spPr>
      </p:pic>
      <p:pic>
        <p:nvPicPr>
          <p:cNvPr id="13" name="圖片 12" descr="彩虹色油漆滾筒">
            <a:extLst>
              <a:ext uri="{FF2B5EF4-FFF2-40B4-BE49-F238E27FC236}">
                <a16:creationId xmlns:a16="http://schemas.microsoft.com/office/drawing/2014/main" id="{068E32A5-41F5-E835-0186-850392F03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80" r="82947" b="45957"/>
          <a:stretch/>
        </p:blipFill>
        <p:spPr>
          <a:xfrm>
            <a:off x="0" y="0"/>
            <a:ext cx="5217459" cy="686868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3A18913-0C00-15A8-21C7-87FA40D8AA3F}"/>
              </a:ext>
            </a:extLst>
          </p:cNvPr>
          <p:cNvSpPr txBox="1"/>
          <p:nvPr/>
        </p:nvSpPr>
        <p:spPr>
          <a:xfrm>
            <a:off x="818746" y="520872"/>
            <a:ext cx="69963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Algorithm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演算法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調車場演算法主要是利用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stack(FILO)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的資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料結構達成，在這裡會有三個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stack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分別是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輸入、符號與輸出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stack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，從公式的頭開始。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如果是數字的話，將數字直接放入輸出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stack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，如果是符號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不含括號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或函式，則決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定於放入此符號前是否有任何符號，若無就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直接放入，反之比較運算子優先順序，若欲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放入運算子優先度小於符號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stack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中最後一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個的話，則直接將欲放入運算子丟到輸出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stack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做運算。若左括號直接放入，右括號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的話就一路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pop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到左括號做運算。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最終執行完畢也將未計算的符號做運算，如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果符號殘留，則該式子不合法。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6" name="Picture 4" descr="一張含有 夜空 的圖片&#10;&#10;自動產生的描述">
            <a:extLst>
              <a:ext uri="{FF2B5EF4-FFF2-40B4-BE49-F238E27FC236}">
                <a16:creationId xmlns:a16="http://schemas.microsoft.com/office/drawing/2014/main" id="{51F00666-60AA-D477-BF25-0C391397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08" y="874072"/>
            <a:ext cx="3786235" cy="51098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1002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粉紅色背景上的手指愛心">
            <a:extLst>
              <a:ext uri="{FF2B5EF4-FFF2-40B4-BE49-F238E27FC236}">
                <a16:creationId xmlns:a16="http://schemas.microsoft.com/office/drawing/2014/main" id="{402F0462-BA4F-9863-4CE0-4062570B1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16352" r="-6471" b="4609"/>
          <a:stretch/>
        </p:blipFill>
        <p:spPr>
          <a:xfrm flipH="1">
            <a:off x="726140" y="0"/>
            <a:ext cx="11465859" cy="6970059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1" name="圖片 10" descr="粉紅色背景上的手指愛心">
            <a:extLst>
              <a:ext uri="{FF2B5EF4-FFF2-40B4-BE49-F238E27FC236}">
                <a16:creationId xmlns:a16="http://schemas.microsoft.com/office/drawing/2014/main" id="{5C38DC4E-F0FA-D264-0109-181743FC4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6" t="31272" r="-6472" b="4610"/>
          <a:stretch/>
        </p:blipFill>
        <p:spPr>
          <a:xfrm flipH="1" flipV="1">
            <a:off x="-806825" y="-89139"/>
            <a:ext cx="5405720" cy="6472009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pic>
        <p:nvPicPr>
          <p:cNvPr id="12" name="圖片 11" descr="粉紅色背景上的手指愛心">
            <a:extLst>
              <a:ext uri="{FF2B5EF4-FFF2-40B4-BE49-F238E27FC236}">
                <a16:creationId xmlns:a16="http://schemas.microsoft.com/office/drawing/2014/main" id="{4824ABC1-EF8D-3521-40A6-28CE06A66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5" t="47000" r="421" b="4610"/>
          <a:stretch/>
        </p:blipFill>
        <p:spPr>
          <a:xfrm flipH="1" flipV="1">
            <a:off x="-107576" y="4737846"/>
            <a:ext cx="2200051" cy="2344272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7B3FC-11BB-E2F6-A3C5-6DFFA953D905}"/>
              </a:ext>
            </a:extLst>
          </p:cNvPr>
          <p:cNvSpPr txBox="1"/>
          <p:nvPr/>
        </p:nvSpPr>
        <p:spPr>
          <a:xfrm>
            <a:off x="818746" y="520872"/>
            <a:ext cx="9078289" cy="563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Reference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參考文獻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4"/>
              </a:rPr>
              <a:t>Shunting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4"/>
              </a:rPr>
              <a:t> 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4"/>
              </a:rPr>
              <a:t>yard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4"/>
              </a:rPr>
              <a:t> 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4"/>
              </a:rPr>
              <a:t>Algorithm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5"/>
              </a:rPr>
              <a:t>QT Documentation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6"/>
              </a:rPr>
              <a:t>QCustomPlot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7"/>
              </a:rPr>
              <a:t>ExprTK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stackoverflow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8"/>
              </a:rPr>
              <a:t>How to convert 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8"/>
              </a:rPr>
              <a:t>Qstring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8"/>
              </a:rPr>
              <a:t> to std::string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en-US" altLang="zh-TW" sz="2400" b="0" i="0" u="none" strike="noStrike" dirty="0">
                <a:solidFill>
                  <a:srgbClr val="232629"/>
                </a:solidFill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9"/>
              </a:rPr>
              <a:t>Checking if a double (or float) is </a:t>
            </a:r>
            <a:r>
              <a:rPr lang="en-US" altLang="zh-TW" sz="2400" b="0" i="0" u="none" strike="noStrike" dirty="0" err="1">
                <a:solidFill>
                  <a:srgbClr val="232629"/>
                </a:solidFill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9"/>
              </a:rPr>
              <a:t>NaN</a:t>
            </a:r>
            <a:r>
              <a:rPr lang="en-US" altLang="zh-TW" sz="2400" b="0" i="0" u="none" strike="noStrike" dirty="0">
                <a:solidFill>
                  <a:srgbClr val="232629"/>
                </a:solidFill>
                <a:effectLst/>
                <a:latin typeface="Noto Sans CJK TC Medium" panose="020B0600000000000000" pitchFamily="34" charset="-120"/>
                <a:ea typeface="Noto Sans CJK TC Medium" panose="020B0600000000000000" pitchFamily="34" charset="-120"/>
                <a:hlinkClick r:id="rId9"/>
              </a:rPr>
              <a:t> in C++</a:t>
            </a:r>
            <a:endParaRPr lang="en-US" altLang="zh-TW" sz="2400" b="1" i="0" dirty="0">
              <a:solidFill>
                <a:srgbClr val="232629"/>
              </a:solidFill>
              <a:effectLst/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797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spc="-300" dirty="0"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  <a:p>
            <a:r>
              <a:rPr lang="en-US" altLang="zh-TW" sz="3200" spc="-300" dirty="0">
                <a:latin typeface="華康儷粗黑" panose="020B0709000000000000" pitchFamily="49" charset="-120"/>
                <a:ea typeface="華康儷粗黑" panose="020B0709000000000000" pitchFamily="49" charset="-120"/>
              </a:rPr>
              <a:t>	</a:t>
            </a:r>
          </a:p>
          <a:p>
            <a:endParaRPr lang="en-US" altLang="zh-TW" sz="3200" dirty="0"/>
          </a:p>
          <a:p>
            <a:r>
              <a:rPr lang="en-US" altLang="zh-TW" sz="3200" dirty="0"/>
              <a:t>	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10DA86-6D98-1015-400B-04E19D1F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53" y="1348194"/>
            <a:ext cx="3261643" cy="449619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70BA04-D69A-DC8D-1DAE-3D1C62967EB5}"/>
              </a:ext>
            </a:extLst>
          </p:cNvPr>
          <p:cNvCxnSpPr>
            <a:cxnSpLocks/>
          </p:cNvCxnSpPr>
          <p:nvPr/>
        </p:nvCxnSpPr>
        <p:spPr>
          <a:xfrm>
            <a:off x="7575063" y="1242843"/>
            <a:ext cx="102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AA00FB-FAE1-787C-2032-C97C7CB6FFAB}"/>
              </a:ext>
            </a:extLst>
          </p:cNvPr>
          <p:cNvCxnSpPr>
            <a:cxnSpLocks/>
          </p:cNvCxnSpPr>
          <p:nvPr/>
        </p:nvCxnSpPr>
        <p:spPr>
          <a:xfrm>
            <a:off x="5986899" y="1691289"/>
            <a:ext cx="2615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65B3D09-07FE-42C7-117C-08ADD593062E}"/>
              </a:ext>
            </a:extLst>
          </p:cNvPr>
          <p:cNvCxnSpPr>
            <a:cxnSpLocks/>
          </p:cNvCxnSpPr>
          <p:nvPr/>
        </p:nvCxnSpPr>
        <p:spPr>
          <a:xfrm flipV="1">
            <a:off x="7215063" y="1242843"/>
            <a:ext cx="36000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51A7035-96A7-FF0C-66CB-9F6A9B438156}"/>
              </a:ext>
            </a:extLst>
          </p:cNvPr>
          <p:cNvCxnSpPr>
            <a:cxnSpLocks/>
          </p:cNvCxnSpPr>
          <p:nvPr/>
        </p:nvCxnSpPr>
        <p:spPr>
          <a:xfrm>
            <a:off x="7215063" y="1979288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67AEFCD-8EDF-7061-2FA4-25F65760015C}"/>
              </a:ext>
            </a:extLst>
          </p:cNvPr>
          <p:cNvCxnSpPr>
            <a:cxnSpLocks/>
          </p:cNvCxnSpPr>
          <p:nvPr/>
        </p:nvCxnSpPr>
        <p:spPr>
          <a:xfrm>
            <a:off x="7215063" y="2302017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DD32185-266D-52CC-2C62-6F218D57D9A0}"/>
              </a:ext>
            </a:extLst>
          </p:cNvPr>
          <p:cNvCxnSpPr>
            <a:cxnSpLocks/>
          </p:cNvCxnSpPr>
          <p:nvPr/>
        </p:nvCxnSpPr>
        <p:spPr>
          <a:xfrm flipV="1">
            <a:off x="5636278" y="1691287"/>
            <a:ext cx="36000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38E054E-D830-08B5-5E13-F6B11E0E893B}"/>
              </a:ext>
            </a:extLst>
          </p:cNvPr>
          <p:cNvCxnSpPr>
            <a:cxnSpLocks/>
          </p:cNvCxnSpPr>
          <p:nvPr/>
        </p:nvCxnSpPr>
        <p:spPr>
          <a:xfrm>
            <a:off x="7215063" y="2669569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6E55D6B-9FF9-2197-259A-2FDEC90967A1}"/>
              </a:ext>
            </a:extLst>
          </p:cNvPr>
          <p:cNvCxnSpPr>
            <a:cxnSpLocks/>
          </p:cNvCxnSpPr>
          <p:nvPr/>
        </p:nvCxnSpPr>
        <p:spPr>
          <a:xfrm>
            <a:off x="3700128" y="2669569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2FCECF0-6491-445D-B1A5-9491AD3D9774}"/>
              </a:ext>
            </a:extLst>
          </p:cNvPr>
          <p:cNvCxnSpPr>
            <a:cxnSpLocks/>
          </p:cNvCxnSpPr>
          <p:nvPr/>
        </p:nvCxnSpPr>
        <p:spPr>
          <a:xfrm>
            <a:off x="3700128" y="3075417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FABFD18-1442-A6FE-C876-570DBA0436EA}"/>
              </a:ext>
            </a:extLst>
          </p:cNvPr>
          <p:cNvCxnSpPr>
            <a:cxnSpLocks/>
          </p:cNvCxnSpPr>
          <p:nvPr/>
        </p:nvCxnSpPr>
        <p:spPr>
          <a:xfrm>
            <a:off x="3700128" y="4928675"/>
            <a:ext cx="18276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EFDCD85A-2131-6390-3DB2-64053B8B9D43}"/>
              </a:ext>
            </a:extLst>
          </p:cNvPr>
          <p:cNvCxnSpPr>
            <a:cxnSpLocks/>
          </p:cNvCxnSpPr>
          <p:nvPr/>
        </p:nvCxnSpPr>
        <p:spPr>
          <a:xfrm>
            <a:off x="6678707" y="4922934"/>
            <a:ext cx="1923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A579A37-C05D-E646-05A6-0C1FF13F68ED}"/>
              </a:ext>
            </a:extLst>
          </p:cNvPr>
          <p:cNvCxnSpPr>
            <a:cxnSpLocks/>
          </p:cNvCxnSpPr>
          <p:nvPr/>
        </p:nvCxnSpPr>
        <p:spPr>
          <a:xfrm>
            <a:off x="6678707" y="5663780"/>
            <a:ext cx="1923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D505391-6125-8EA7-0AAE-83F5E243EBEA}"/>
              </a:ext>
            </a:extLst>
          </p:cNvPr>
          <p:cNvCxnSpPr>
            <a:cxnSpLocks/>
          </p:cNvCxnSpPr>
          <p:nvPr/>
        </p:nvCxnSpPr>
        <p:spPr>
          <a:xfrm>
            <a:off x="6417967" y="5448984"/>
            <a:ext cx="259978" cy="2147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05406AF-039B-A55F-F352-8F20A1DCD0F8}"/>
              </a:ext>
            </a:extLst>
          </p:cNvPr>
          <p:cNvCxnSpPr>
            <a:cxnSpLocks/>
          </p:cNvCxnSpPr>
          <p:nvPr/>
        </p:nvCxnSpPr>
        <p:spPr>
          <a:xfrm>
            <a:off x="6157989" y="2673450"/>
            <a:ext cx="389967" cy="2945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8920154-C7D1-AC03-88C8-AD0DDEB0923E}"/>
              </a:ext>
            </a:extLst>
          </p:cNvPr>
          <p:cNvCxnSpPr>
            <a:cxnSpLocks/>
          </p:cNvCxnSpPr>
          <p:nvPr/>
        </p:nvCxnSpPr>
        <p:spPr>
          <a:xfrm>
            <a:off x="6547956" y="2968020"/>
            <a:ext cx="2054735" cy="94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7DCA930-BDBA-C7E1-9484-4E1AB78E793C}"/>
              </a:ext>
            </a:extLst>
          </p:cNvPr>
          <p:cNvSpPr txBox="1"/>
          <p:nvPr/>
        </p:nvSpPr>
        <p:spPr>
          <a:xfrm>
            <a:off x="8785412" y="1084729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公式輸入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095F37-7A5E-0DFE-F309-905BD2CC685E}"/>
              </a:ext>
            </a:extLst>
          </p:cNvPr>
          <p:cNvSpPr txBox="1"/>
          <p:nvPr/>
        </p:nvSpPr>
        <p:spPr>
          <a:xfrm>
            <a:off x="8785412" y="1521505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變數名稱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1D95D68-6987-D419-760C-EE704F85A05B}"/>
              </a:ext>
            </a:extLst>
          </p:cNvPr>
          <p:cNvSpPr txBox="1"/>
          <p:nvPr/>
        </p:nvSpPr>
        <p:spPr>
          <a:xfrm>
            <a:off x="8792267" y="1839210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變數數值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CFC7B9-6E08-0189-DD2C-34EE90956114}"/>
              </a:ext>
            </a:extLst>
          </p:cNvPr>
          <p:cNvSpPr txBox="1"/>
          <p:nvPr/>
        </p:nvSpPr>
        <p:spPr>
          <a:xfrm>
            <a:off x="8792267" y="2129184"/>
            <a:ext cx="3184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已儲存變數的名稱與值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不可編輯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922FE6D-269C-9A35-2FBA-A87FB120A731}"/>
              </a:ext>
            </a:extLst>
          </p:cNvPr>
          <p:cNvSpPr txBox="1"/>
          <p:nvPr/>
        </p:nvSpPr>
        <p:spPr>
          <a:xfrm>
            <a:off x="8785412" y="2500292"/>
            <a:ext cx="284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創建公式並儲存到下面視窗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033218A-2844-5AF5-6FB2-B2879FDD9E31}"/>
              </a:ext>
            </a:extLst>
          </p:cNvPr>
          <p:cNvSpPr txBox="1"/>
          <p:nvPr/>
        </p:nvSpPr>
        <p:spPr>
          <a:xfrm>
            <a:off x="8785412" y="2808231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清除已儲存的變數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853CD6E-2642-0037-A5E7-73D4A6F79BB6}"/>
              </a:ext>
            </a:extLst>
          </p:cNvPr>
          <p:cNvSpPr txBox="1"/>
          <p:nvPr/>
        </p:nvSpPr>
        <p:spPr>
          <a:xfrm>
            <a:off x="8783902" y="4753657"/>
            <a:ext cx="3371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</a:t>
            </a:r>
            <a:endParaRPr lang="en-US" altLang="zh-TW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-&gt;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無顯示；無顯示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-&gt;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D7B1CF5-9FD9-F5A6-7BD9-297670AF85CC}"/>
              </a:ext>
            </a:extLst>
          </p:cNvPr>
          <p:cNvSpPr txBox="1"/>
          <p:nvPr/>
        </p:nvSpPr>
        <p:spPr>
          <a:xfrm>
            <a:off x="8783903" y="5504296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錯誤訊息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5540128-A788-4026-952A-FD3C87B98695}"/>
              </a:ext>
            </a:extLst>
          </p:cNvPr>
          <p:cNvSpPr txBox="1"/>
          <p:nvPr/>
        </p:nvSpPr>
        <p:spPr>
          <a:xfrm>
            <a:off x="2542157" y="2533940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新增變數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7D1193F-8D20-26B6-B786-0DF7F0EB9F64}"/>
              </a:ext>
            </a:extLst>
          </p:cNvPr>
          <p:cNvSpPr txBox="1"/>
          <p:nvPr/>
        </p:nvSpPr>
        <p:spPr>
          <a:xfrm>
            <a:off x="1093694" y="2924266"/>
            <a:ext cx="24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已儲存公式</a:t>
            </a:r>
            <a:endParaRPr lang="en-US" altLang="zh-TW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r"/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若有設定變數則逗號後顯示變數，以分號隔開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2E5C755-A0FC-BB5D-5984-73F575D2661A}"/>
              </a:ext>
            </a:extLst>
          </p:cNvPr>
          <p:cNvSpPr txBox="1"/>
          <p:nvPr/>
        </p:nvSpPr>
        <p:spPr>
          <a:xfrm>
            <a:off x="2538431" y="4753657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刪除公式</a:t>
            </a:r>
          </a:p>
        </p:txBody>
      </p:sp>
    </p:spTree>
    <p:extLst>
      <p:ext uri="{BB962C8B-B14F-4D97-AF65-F5344CB8AC3E}">
        <p14:creationId xmlns:p14="http://schemas.microsoft.com/office/powerpoint/2010/main" val="46902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公式輸入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輸入公式後並按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後交由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Parser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處理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不合格的公式會被擋掉，並在最底下有錯誤訊息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3.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Enter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視同點選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變數名稱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變數數值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已儲存的變數的名稱與值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上面的變數打好加入後，會被儲存在這邊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以 「變數 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: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值」方式儲存，每組變數以分號隔開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3.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已儲存變數為唯讀不可更改，只能用底下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clear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鍵清除</a:t>
            </a:r>
            <a:endParaRPr lang="en-US" altLang="zh-TW" sz="3200" dirty="0"/>
          </a:p>
          <a:p>
            <a:r>
              <a:rPr lang="en-US" altLang="zh-TW" sz="3200" dirty="0"/>
              <a:t>	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694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Add Variables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清空變數名稱、值兩列，並寫入已儲存變數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Clear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清空已儲存變數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32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清空所有上列資料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將公式與已儲存變數寫入已儲存公式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88067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最多一次儲存十行，每行顏色皆不同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每十次循環顏色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顯示方式為創造編號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+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+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如果有變數的話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刪除公式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可以先用滑鼠選擇公式，按下去會刪除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</a:t>
            </a:r>
            <a:endParaRPr lang="en-US" altLang="zh-TW" sz="32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切換顯示在圖形上或否，公式不會被刪除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錯誤訊息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以紅字凸顯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超過十個已儲存公式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資料未填寫完成即送出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parser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分析到不合法測資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819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396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Drawing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繪圖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QCustomPlot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製作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QCustomPlot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為一強大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的非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官方繪圖外掛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套用後可免去設定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網格、軸、縮放拖曳等功能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且有強大的繪圖功能，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支援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sin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與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cos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function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F9559F-4451-4C6F-184F-075E2EB2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02" y="1560318"/>
            <a:ext cx="5562837" cy="35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396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Drawing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繪圖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線的顏色會與已儲存公式處相同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機制是用一變數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cnt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去計算數字；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一陣列儲存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color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，當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count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相同時，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會以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color[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cnt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]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去存取並分配上色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A3CABF-AF81-3B08-49C7-1E08A3F5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155" y="1359229"/>
            <a:ext cx="4116755" cy="41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6234534" y="2387813"/>
            <a:ext cx="6277183" cy="2631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spc="300" dirty="0" err="1">
                <a:latin typeface="Bodoni MT Poster Compressed" panose="02070706080601050204" pitchFamily="18" charset="0"/>
                <a:ea typeface="Noto Sans CJK TC Light" panose="020B0300000000000000" pitchFamily="34" charset="-120"/>
                <a:cs typeface="+mj-cs"/>
              </a:rPr>
              <a:t>Parser&amp;Algorithm</a:t>
            </a:r>
            <a:r>
              <a:rPr lang="en-US" altLang="zh-TW" sz="4400" spc="300" dirty="0">
                <a:latin typeface="Bodoni MT Poster Compressed" panose="02070706080601050204" pitchFamily="18" charset="0"/>
                <a:ea typeface="Noto Sans CJK TC Light" panose="020B0300000000000000" pitchFamily="34" charset="-120"/>
                <a:cs typeface="+mj-cs"/>
              </a:rPr>
              <a:t> </a:t>
            </a:r>
            <a:r>
              <a:rPr lang="zh-TW" altLang="en-US" sz="4400" dirty="0">
                <a:latin typeface="Noto Sans CJK TC Light" panose="020B0300000000000000" pitchFamily="34" charset="-120"/>
                <a:ea typeface="Noto Sans CJK TC Light" panose="020B0300000000000000" pitchFamily="34" charset="-120"/>
                <a:cs typeface="+mj-cs"/>
              </a:rPr>
              <a:t>公式處理</a:t>
            </a:r>
            <a:endParaRPr lang="en-US" altLang="zh-TW" sz="4400" dirty="0">
              <a:latin typeface="Noto Sans CJK TC Light" panose="020B0300000000000000" pitchFamily="34" charset="-120"/>
              <a:ea typeface="Noto Sans CJK TC Light" panose="020B0300000000000000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Gabriola" panose="04040605051002020D02" pitchFamily="82" charset="0"/>
                <a:ea typeface="Noto Sans CJK TC Light" panose="020B0300000000000000" pitchFamily="34" charset="-120"/>
                <a:cs typeface="+mj-cs"/>
              </a:rPr>
              <a:t>T24 B11032003</a:t>
            </a:r>
            <a:r>
              <a:rPr lang="zh-TW" altLang="en-US" sz="3600" dirty="0">
                <a:latin typeface="Gabriola" panose="04040605051002020D02" pitchFamily="82" charset="0"/>
                <a:ea typeface="Noto Sans CJK TC Light" panose="020B0300000000000000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080808"/>
                </a:solidFill>
                <a:latin typeface="華康儷細黑" panose="020B0309000000000000" pitchFamily="49" charset="-120"/>
                <a:ea typeface="華康儷細黑" panose="020B0309000000000000" pitchFamily="49" charset="-120"/>
              </a:rPr>
              <a:t>李昶昇</a:t>
            </a:r>
            <a:endParaRPr lang="en-US" altLang="zh-TW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70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圖片 2" descr="粉紅色拼圖塊">
            <a:extLst>
              <a:ext uri="{FF2B5EF4-FFF2-40B4-BE49-F238E27FC236}">
                <a16:creationId xmlns:a16="http://schemas.microsoft.com/office/drawing/2014/main" id="{EB313E8D-EC3C-065A-6DED-279094F4C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" b="-2"/>
          <a:stretch/>
        </p:blipFill>
        <p:spPr>
          <a:xfrm rot="528811">
            <a:off x="1269695" y="2331928"/>
            <a:ext cx="4371051" cy="300889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19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彩虹色油漆滾筒">
            <a:extLst>
              <a:ext uri="{FF2B5EF4-FFF2-40B4-BE49-F238E27FC236}">
                <a16:creationId xmlns:a16="http://schemas.microsoft.com/office/drawing/2014/main" id="{86BF5463-F5C4-12F3-72D3-801D6FF3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88" r="41297" b="1"/>
          <a:stretch/>
        </p:blipFill>
        <p:spPr>
          <a:xfrm>
            <a:off x="5217459" y="0"/>
            <a:ext cx="6974541" cy="6868684"/>
          </a:xfrm>
          <a:prstGeom prst="rect">
            <a:avLst/>
          </a:prstGeom>
        </p:spPr>
      </p:pic>
      <p:pic>
        <p:nvPicPr>
          <p:cNvPr id="13" name="圖片 12" descr="彩虹色油漆滾筒">
            <a:extLst>
              <a:ext uri="{FF2B5EF4-FFF2-40B4-BE49-F238E27FC236}">
                <a16:creationId xmlns:a16="http://schemas.microsoft.com/office/drawing/2014/main" id="{068E32A5-41F5-E835-0186-850392F03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80" r="82947" b="45957"/>
          <a:stretch/>
        </p:blipFill>
        <p:spPr>
          <a:xfrm>
            <a:off x="0" y="0"/>
            <a:ext cx="5217459" cy="686868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3A18913-0C00-15A8-21C7-87FA40D8AA3F}"/>
              </a:ext>
            </a:extLst>
          </p:cNvPr>
          <p:cNvSpPr txBox="1"/>
          <p:nvPr/>
        </p:nvSpPr>
        <p:spPr>
          <a:xfrm>
            <a:off x="818747" y="520872"/>
            <a:ext cx="64247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Parser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繪圖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Exprtk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解析公式，具有非常強大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的計算功能，本身帶有運算符號順序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與負號判斷，支援含空白輸入、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sin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、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cos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、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tan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等計算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在這裡我使用對每個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node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去做對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x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到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f(x)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的方法，就是將公式上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的值帶入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Exprtk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求值，並把每個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node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連起來，即可看到欲得到的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圖形。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3B1CA8-6FFE-B3C1-6B10-40339B0C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5" y="738351"/>
            <a:ext cx="2513555" cy="251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823CE4B-1037-C36C-ECFF-0FA9452F52F8}"/>
              </a:ext>
            </a:extLst>
          </p:cNvPr>
          <p:cNvSpPr txBox="1"/>
          <p:nvPr/>
        </p:nvSpPr>
        <p:spPr>
          <a:xfrm>
            <a:off x="6750423" y="3469384"/>
            <a:ext cx="39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Noto Sans CJK TC Medium" panose="020B0600000000000000" pitchFamily="34" charset="-120"/>
                <a:hlinkClick r:id="rId4"/>
              </a:rPr>
              <a:t>https://github.com/ArashPartow/exprtk</a:t>
            </a:r>
            <a:endParaRPr lang="zh-TW" altLang="en-US" dirty="0">
              <a:ea typeface="Noto Sans CJK TC Medium" panose="020B06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F3EF1E-143E-5D61-24D2-163604CB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88" y="4203352"/>
            <a:ext cx="3344830" cy="15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901</Words>
  <Application>Microsoft Office PowerPoint</Application>
  <PresentationFormat>寬螢幕</PresentationFormat>
  <Paragraphs>105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5" baseType="lpstr">
      <vt:lpstr>Noto Sans CJK TC Bold</vt:lpstr>
      <vt:lpstr>Noto Sans CJK TC Light</vt:lpstr>
      <vt:lpstr>Noto Sans CJK TC Medium</vt:lpstr>
      <vt:lpstr>Noto Sans Mono CJK TC Regular</vt:lpstr>
      <vt:lpstr>華康儷粗黑</vt:lpstr>
      <vt:lpstr>華康儷細黑</vt:lpstr>
      <vt:lpstr>Arial</vt:lpstr>
      <vt:lpstr>Bodoni MT Poster Compressed</vt:lpstr>
      <vt:lpstr>Calibri</vt:lpstr>
      <vt:lpstr>Calibri Light</vt:lpstr>
      <vt:lpstr>Gabriola</vt:lpstr>
      <vt:lpstr>Rockwell</vt:lpstr>
      <vt:lpstr>Office 佈景主題</vt:lpstr>
      <vt:lpstr>Project3 Equation Drawing  Team24 B11032003 李昶昇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李昶昇_ 電資學士班_大一</dc:creator>
  <cp:lastModifiedBy>李昶昇_ 電資學士班_大一</cp:lastModifiedBy>
  <cp:revision>31</cp:revision>
  <dcterms:created xsi:type="dcterms:W3CDTF">2022-06-15T02:11:59Z</dcterms:created>
  <dcterms:modified xsi:type="dcterms:W3CDTF">2022-06-17T06:46:58Z</dcterms:modified>
</cp:coreProperties>
</file>